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48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0080625" cy="7559675"/>
  <p:notesSz cx="6796087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A44ACE3-0B7B-4826-8D1E-AE660AD42FAF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6640" cy="44553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6640" cy="44553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6640" cy="44553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4278240" y="10156680"/>
            <a:ext cx="326916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>
            <a:off x="755640" y="5078520"/>
            <a:ext cx="6039360" cy="48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"/>
          <p:cNvSpPr/>
          <p:nvPr/>
        </p:nvSpPr>
        <p:spPr>
          <a:xfrm>
            <a:off x="4278240" y="10156680"/>
            <a:ext cx="326916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755640" y="5078520"/>
            <a:ext cx="6039360" cy="48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"/>
          <p:cNvSpPr/>
          <p:nvPr/>
        </p:nvSpPr>
        <p:spPr>
          <a:xfrm>
            <a:off x="4278240" y="10156680"/>
            <a:ext cx="326916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"/>
          <p:cNvSpPr/>
          <p:nvPr/>
        </p:nvSpPr>
        <p:spPr>
          <a:xfrm>
            <a:off x="755640" y="5078520"/>
            <a:ext cx="6039360" cy="48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3120" cy="4464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3120" cy="4464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3120" cy="4464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3120" cy="4464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6640" cy="44553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3120" cy="44647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"/>
          <p:cNvSpPr/>
          <p:nvPr/>
        </p:nvSpPr>
        <p:spPr>
          <a:xfrm>
            <a:off x="4278240" y="10156680"/>
            <a:ext cx="326916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"/>
          <p:cNvSpPr/>
          <p:nvPr/>
        </p:nvSpPr>
        <p:spPr>
          <a:xfrm>
            <a:off x="4278240" y="10156680"/>
            <a:ext cx="327240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5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282200" y="10155600"/>
            <a:ext cx="3272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1520" cy="52887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"/>
          <p:cNvSpPr/>
          <p:nvPr/>
        </p:nvSpPr>
        <p:spPr>
          <a:xfrm>
            <a:off x="679320" y="4716360"/>
            <a:ext cx="5434560" cy="44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6640" cy="44553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398840" y="9555120"/>
            <a:ext cx="33692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3849840" y="9429840"/>
            <a:ext cx="2932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755640" y="5078520"/>
            <a:ext cx="6044400" cy="48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69840" cy="584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69840" cy="584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69840" cy="584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400" y="7008840"/>
            <a:ext cx="28533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GentP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6600" cy="2689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71280" y="1368360"/>
            <a:ext cx="7412760" cy="3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-71280" y="1023840"/>
            <a:ext cx="7266600" cy="2689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-71280" y="1368360"/>
            <a:ext cx="7412760" cy="3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07400" y="7008840"/>
            <a:ext cx="28533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6600" cy="26892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-71280" y="1368360"/>
            <a:ext cx="7412760" cy="3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7007400" y="7008840"/>
            <a:ext cx="285336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6600" cy="26892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-71280" y="1368360"/>
            <a:ext cx="7412760" cy="39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69840" cy="125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-288000" y="6768000"/>
            <a:ext cx="3885840" cy="1077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7057800" y="6793920"/>
            <a:ext cx="3452040" cy="1627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193680" y="1331640"/>
            <a:ext cx="9595440" cy="25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Učinkovita uporaba genomskih informacij za trajnostjo selekcijo v majhnih populacijah govedi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3311640" y="3995640"/>
            <a:ext cx="6158520" cy="22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45000"/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JANA OBŠTETER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Janez JENKO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John HICKEY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Gregor GORJANC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2"/>
          <a:srcRect l="3107" t="36956" r="0" b="41627"/>
          <a:stretch/>
        </p:blipFill>
        <p:spPr>
          <a:xfrm>
            <a:off x="72000" y="6905160"/>
            <a:ext cx="3775680" cy="508680"/>
          </a:xfrm>
          <a:prstGeom prst="rect">
            <a:avLst/>
          </a:prstGeom>
          <a:ln>
            <a:noFill/>
          </a:ln>
        </p:spPr>
      </p:pic>
      <p:pic>
        <p:nvPicPr>
          <p:cNvPr id="129" name="Picture 5" descr=""/>
          <p:cNvPicPr/>
          <p:nvPr/>
        </p:nvPicPr>
        <p:blipFill>
          <a:blip r:embed="rId3"/>
          <a:stretch/>
        </p:blipFill>
        <p:spPr>
          <a:xfrm>
            <a:off x="3816000" y="6552000"/>
            <a:ext cx="1927800" cy="97704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4"/>
          <a:stretch/>
        </p:blipFill>
        <p:spPr>
          <a:xfrm>
            <a:off x="5707080" y="6636960"/>
            <a:ext cx="1562760" cy="99288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5"/>
          <a:stretch/>
        </p:blipFill>
        <p:spPr>
          <a:xfrm>
            <a:off x="8533080" y="6939720"/>
            <a:ext cx="1400760" cy="4021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7344000" y="6552000"/>
            <a:ext cx="1149840" cy="8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1520" y="1080000"/>
            <a:ext cx="9778320" cy="598788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3168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69" descr=""/>
          <p:cNvPicPr/>
          <p:nvPr/>
        </p:nvPicPr>
        <p:blipFill>
          <a:blip r:embed="rId2"/>
          <a:stretch/>
        </p:blipFill>
        <p:spPr>
          <a:xfrm>
            <a:off x="6158520" y="2068200"/>
            <a:ext cx="464040" cy="3783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900000" y="2736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2,4 – </a:t>
            </a: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4,8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8000" y="2664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2,8 – </a:t>
            </a: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6,0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6912000" y="2664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3,0 – </a:t>
            </a: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5,6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9058680" y="2052000"/>
            <a:ext cx="804240" cy="3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8320" cy="59878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096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Efektivna velikost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73" descr=""/>
          <p:cNvPicPr/>
          <p:nvPr/>
        </p:nvPicPr>
        <p:blipFill>
          <a:blip r:embed="rId2"/>
          <a:stretch/>
        </p:blipFill>
        <p:spPr>
          <a:xfrm>
            <a:off x="6408000" y="1656000"/>
            <a:ext cx="464040" cy="3783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216000" y="1692000"/>
            <a:ext cx="740520" cy="39492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3888000" y="1656000"/>
            <a:ext cx="6191640" cy="539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8320" cy="59878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096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Efektivna velikost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Picture 73" descr=""/>
          <p:cNvPicPr/>
          <p:nvPr/>
        </p:nvPicPr>
        <p:blipFill>
          <a:blip r:embed="rId2"/>
          <a:stretch/>
        </p:blipFill>
        <p:spPr>
          <a:xfrm>
            <a:off x="6408000" y="1656000"/>
            <a:ext cx="464040" cy="3783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9216000" y="1692000"/>
            <a:ext cx="740520" cy="3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267480" y="1098720"/>
            <a:ext cx="9378360" cy="588312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216000" y="898560"/>
            <a:ext cx="9176400" cy="50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-1800360" y="-179280"/>
            <a:ext cx="9354240" cy="8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6192720" y="3240000"/>
            <a:ext cx="645120" cy="6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096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16000" y="898560"/>
            <a:ext cx="9176400" cy="50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-1800360" y="-179280"/>
            <a:ext cx="9354240" cy="8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3024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05800" y="1116720"/>
            <a:ext cx="9141120" cy="5722200"/>
          </a:xfrm>
          <a:prstGeom prst="rect">
            <a:avLst/>
          </a:prstGeom>
          <a:ln>
            <a:noFill/>
          </a:ln>
        </p:spPr>
      </p:pic>
      <p:sp>
        <p:nvSpPr>
          <p:cNvPr id="234" name="CustomShape 4"/>
          <p:cNvSpPr/>
          <p:nvPr/>
        </p:nvSpPr>
        <p:spPr>
          <a:xfrm>
            <a:off x="3888000" y="4320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5868000" y="2808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4608000" y="2952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3600000" y="3456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5eb1d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rcRect l="0" t="4801" r="0" b="0"/>
          <a:stretch/>
        </p:blipFill>
        <p:spPr>
          <a:xfrm>
            <a:off x="189360" y="1158840"/>
            <a:ext cx="9817560" cy="58370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216000" y="898560"/>
            <a:ext cx="9176400" cy="50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94400"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-1800360" y="-179280"/>
            <a:ext cx="9354240" cy="8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324000" y="287280"/>
            <a:ext cx="8827200" cy="10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3024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Učinkovitost pretvorbe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73" descr=""/>
          <p:cNvPicPr/>
          <p:nvPr/>
        </p:nvPicPr>
        <p:blipFill>
          <a:blip r:embed="rId2"/>
          <a:stretch/>
        </p:blipFill>
        <p:spPr>
          <a:xfrm>
            <a:off x="4896000" y="1636560"/>
            <a:ext cx="464040" cy="37836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8136000" y="1629000"/>
            <a:ext cx="824040" cy="385920"/>
          </a:xfrm>
          <a:prstGeom prst="rect">
            <a:avLst/>
          </a:prstGeom>
          <a:ln>
            <a:noFill/>
          </a:ln>
        </p:spPr>
      </p:pic>
      <p:sp>
        <p:nvSpPr>
          <p:cNvPr id="245" name="CustomShape 5"/>
          <p:cNvSpPr/>
          <p:nvPr/>
        </p:nvSpPr>
        <p:spPr>
          <a:xfrm>
            <a:off x="2196000" y="3168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77 – </a:t>
            </a:r>
            <a:r>
              <a:rPr b="1" lang="en-GB" sz="2400" spc="-1" strike="noStrike">
                <a:solidFill>
                  <a:srgbClr val="5eb1d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5400000" y="3168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61 – </a:t>
            </a:r>
            <a:r>
              <a:rPr b="1" lang="en-GB" sz="24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8604000" y="3168000"/>
            <a:ext cx="1186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3333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42</a:t>
            </a: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GB" sz="24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3280" y="176832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576000" y="1589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384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dva cilja:  maksimiranje genetskega napredka in minimiziranje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024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216000" y="2952000"/>
            <a:ext cx="4678920" cy="7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Maksimiranje napredka ob omejitvi inbiridinga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Line 5"/>
          <p:cNvSpPr/>
          <p:nvPr/>
        </p:nvSpPr>
        <p:spPr>
          <a:xfrm>
            <a:off x="1296000" y="4371120"/>
            <a:ext cx="360" cy="173232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6"/>
          <p:cNvSpPr/>
          <p:nvPr/>
        </p:nvSpPr>
        <p:spPr>
          <a:xfrm>
            <a:off x="1296000" y="6103440"/>
            <a:ext cx="2160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7"/>
          <p:cNvSpPr/>
          <p:nvPr/>
        </p:nvSpPr>
        <p:spPr>
          <a:xfrm flipV="1">
            <a:off x="1296000" y="5282280"/>
            <a:ext cx="2160000" cy="3744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8"/>
          <p:cNvSpPr/>
          <p:nvPr/>
        </p:nvSpPr>
        <p:spPr>
          <a:xfrm>
            <a:off x="1778760" y="4946400"/>
            <a:ext cx="1809000" cy="1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ce181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INBRIDINGA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2043360" y="6141240"/>
            <a:ext cx="104472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5472000" y="2952000"/>
            <a:ext cx="4390920" cy="14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Razmerje med doseganjem napredka in ohranjanjem variabilnosti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6192000" y="4392000"/>
            <a:ext cx="2662920" cy="2158920"/>
          </a:xfrm>
          <a:prstGeom prst="rect">
            <a:avLst/>
          </a:prstGeom>
          <a:ln>
            <a:noFill/>
          </a:ln>
        </p:spPr>
      </p:pic>
      <p:sp>
        <p:nvSpPr>
          <p:cNvPr id="259" name="CustomShape 11"/>
          <p:cNvSpPr/>
          <p:nvPr/>
        </p:nvSpPr>
        <p:spPr>
          <a:xfrm>
            <a:off x="5760000" y="5196960"/>
            <a:ext cx="1558080" cy="34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2"/>
          <p:cNvSpPr/>
          <p:nvPr/>
        </p:nvSpPr>
        <p:spPr>
          <a:xfrm>
            <a:off x="7632000" y="5184000"/>
            <a:ext cx="1990800" cy="345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 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13"/>
          <p:cNvSpPr/>
          <p:nvPr/>
        </p:nvSpPr>
        <p:spPr>
          <a:xfrm>
            <a:off x="2448000" y="2664000"/>
            <a:ext cx="214920" cy="286920"/>
          </a:xfrm>
          <a:custGeom>
            <a:avLst/>
            <a:gdLst/>
            <a:ahLst/>
            <a:rect l="l" t="t" r="r" b="b"/>
            <a:pathLst>
              <a:path w="602" h="802">
                <a:moveTo>
                  <a:pt x="150" y="0"/>
                </a:moveTo>
                <a:lnTo>
                  <a:pt x="150" y="600"/>
                </a:lnTo>
                <a:lnTo>
                  <a:pt x="0" y="600"/>
                </a:lnTo>
                <a:lnTo>
                  <a:pt x="300" y="801"/>
                </a:lnTo>
                <a:lnTo>
                  <a:pt x="601" y="600"/>
                </a:lnTo>
                <a:lnTo>
                  <a:pt x="450" y="6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4"/>
          <p:cNvSpPr/>
          <p:nvPr/>
        </p:nvSpPr>
        <p:spPr>
          <a:xfrm>
            <a:off x="7632000" y="2664000"/>
            <a:ext cx="214920" cy="286920"/>
          </a:xfrm>
          <a:custGeom>
            <a:avLst/>
            <a:gdLst/>
            <a:ahLst/>
            <a:rect l="l" t="t" r="r" b="b"/>
            <a:pathLst>
              <a:path w="602" h="802">
                <a:moveTo>
                  <a:pt x="150" y="0"/>
                </a:moveTo>
                <a:lnTo>
                  <a:pt x="150" y="600"/>
                </a:lnTo>
                <a:lnTo>
                  <a:pt x="0" y="600"/>
                </a:lnTo>
                <a:lnTo>
                  <a:pt x="300" y="801"/>
                </a:lnTo>
                <a:lnTo>
                  <a:pt x="601" y="600"/>
                </a:lnTo>
                <a:lnTo>
                  <a:pt x="450" y="6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5"/>
          <p:cNvSpPr/>
          <p:nvPr/>
        </p:nvSpPr>
        <p:spPr>
          <a:xfrm>
            <a:off x="144000" y="2448000"/>
            <a:ext cx="9938520" cy="424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3280" y="176832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1840" cy="519264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503280" y="1440000"/>
            <a:ext cx="9068400" cy="49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3528000" y="1296000"/>
            <a:ext cx="2301840" cy="37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3168000" y="6336000"/>
            <a:ext cx="3021840" cy="65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Minimalno sorodstvo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rot="16200000">
            <a:off x="468000" y="3674160"/>
            <a:ext cx="3165840" cy="42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Maksimalni napredek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 rot="5400000">
            <a:off x="5546160" y="3672000"/>
            <a:ext cx="3165840" cy="42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Selekcijski kriterij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5965920" y="5719320"/>
            <a:ext cx="429840" cy="3888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8"/>
          <p:cNvSpPr/>
          <p:nvPr/>
        </p:nvSpPr>
        <p:spPr>
          <a:xfrm>
            <a:off x="7128000" y="5253840"/>
            <a:ext cx="2877840" cy="187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9"/>
          <p:cNvSpPr/>
          <p:nvPr/>
        </p:nvSpPr>
        <p:spPr>
          <a:xfrm>
            <a:off x="2592000" y="2016000"/>
            <a:ext cx="429840" cy="38880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0"/>
          <p:cNvSpPr/>
          <p:nvPr/>
        </p:nvSpPr>
        <p:spPr>
          <a:xfrm>
            <a:off x="72000" y="1224000"/>
            <a:ext cx="2877840" cy="187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1"/>
          <p:cNvSpPr/>
          <p:nvPr/>
        </p:nvSpPr>
        <p:spPr>
          <a:xfrm>
            <a:off x="2952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280" y="176832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1840" cy="519264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503280" y="1440000"/>
            <a:ext cx="9068400" cy="49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"/>
          <p:cNvSpPr/>
          <p:nvPr/>
        </p:nvSpPr>
        <p:spPr>
          <a:xfrm>
            <a:off x="3528000" y="1296000"/>
            <a:ext cx="2301840" cy="37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Stopnja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3168000" y="6336000"/>
            <a:ext cx="3021840" cy="65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Minimalno sorodstvo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 rot="16200000">
            <a:off x="468000" y="3674160"/>
            <a:ext cx="3165840" cy="42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Maksimalni napredek (%)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 rot="5400000">
            <a:off x="5546160" y="3672000"/>
            <a:ext cx="3165840" cy="429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Selekcijski kriterij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7"/>
          <p:cNvSpPr/>
          <p:nvPr/>
        </p:nvSpPr>
        <p:spPr>
          <a:xfrm>
            <a:off x="5965920" y="5719320"/>
            <a:ext cx="429840" cy="3888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"/>
          <p:cNvSpPr/>
          <p:nvPr/>
        </p:nvSpPr>
        <p:spPr>
          <a:xfrm>
            <a:off x="7128000" y="5253840"/>
            <a:ext cx="2877840" cy="187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9"/>
          <p:cNvSpPr/>
          <p:nvPr/>
        </p:nvSpPr>
        <p:spPr>
          <a:xfrm>
            <a:off x="2592000" y="2016000"/>
            <a:ext cx="429840" cy="38880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0"/>
          <p:cNvSpPr/>
          <p:nvPr/>
        </p:nvSpPr>
        <p:spPr>
          <a:xfrm>
            <a:off x="72000" y="1224000"/>
            <a:ext cx="2877840" cy="187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1"/>
          <p:cNvSpPr/>
          <p:nvPr/>
        </p:nvSpPr>
        <p:spPr>
          <a:xfrm>
            <a:off x="4752000" y="2376000"/>
            <a:ext cx="429840" cy="3888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2"/>
          <p:cNvSpPr/>
          <p:nvPr/>
        </p:nvSpPr>
        <p:spPr>
          <a:xfrm>
            <a:off x="5400000" y="1944000"/>
            <a:ext cx="3597840" cy="645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82% maksimalnega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57% minimalnega sorodstva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>
            <a:off x="2952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3280" y="176832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503280" y="1440000"/>
            <a:ext cx="9068400" cy="49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2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Optimizacija izbire in uporabe očetov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208080" indent="-202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Vsi aktivni biki (PT, GT) + mladi kandidati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208080" indent="-202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Tarčne stopinje: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364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364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364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364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364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  <p:pic>
        <p:nvPicPr>
          <p:cNvPr id="292" name="Picture 3" descr=""/>
          <p:cNvPicPr/>
          <p:nvPr/>
        </p:nvPicPr>
        <p:blipFill>
          <a:blip r:embed="rId1"/>
          <a:stretch/>
        </p:blipFill>
        <p:spPr>
          <a:xfrm>
            <a:off x="4104000" y="2651760"/>
            <a:ext cx="4177440" cy="418608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6768000" y="3780000"/>
            <a:ext cx="285840" cy="285840"/>
          </a:xfrm>
          <a:prstGeom prst="ellipse">
            <a:avLst/>
          </a:prstGeom>
          <a:noFill/>
          <a:ln w="38160">
            <a:solidFill>
              <a:srgbClr val="8719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6912000" y="4032000"/>
            <a:ext cx="285840" cy="285840"/>
          </a:xfrm>
          <a:prstGeom prst="ellipse">
            <a:avLst/>
          </a:prstGeom>
          <a:noFill/>
          <a:ln w="38160">
            <a:solidFill>
              <a:srgbClr val="8719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>
            <a:off x="7020000" y="4284000"/>
            <a:ext cx="285840" cy="285840"/>
          </a:xfrm>
          <a:prstGeom prst="ellipse">
            <a:avLst/>
          </a:prstGeom>
          <a:noFill/>
          <a:ln w="38160">
            <a:solidFill>
              <a:srgbClr val="8719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"/>
          <p:cNvSpPr/>
          <p:nvPr/>
        </p:nvSpPr>
        <p:spPr>
          <a:xfrm>
            <a:off x="7128000" y="4572000"/>
            <a:ext cx="285840" cy="285840"/>
          </a:xfrm>
          <a:prstGeom prst="ellipse">
            <a:avLst/>
          </a:prstGeom>
          <a:noFill/>
          <a:ln w="38160">
            <a:solidFill>
              <a:srgbClr val="8719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"/>
          <p:cNvSpPr/>
          <p:nvPr/>
        </p:nvSpPr>
        <p:spPr>
          <a:xfrm>
            <a:off x="7272000" y="5328000"/>
            <a:ext cx="285840" cy="285840"/>
          </a:xfrm>
          <a:prstGeom prst="ellipse">
            <a:avLst/>
          </a:prstGeom>
          <a:noFill/>
          <a:ln w="38160">
            <a:solidFill>
              <a:srgbClr val="8719b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"/>
          <p:cNvSpPr/>
          <p:nvPr/>
        </p:nvSpPr>
        <p:spPr>
          <a:xfrm>
            <a:off x="2952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240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Uvod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4280" y="2589480"/>
            <a:ext cx="9243000" cy="49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Majhne populacije govedi -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genomska selekcija še ni popolnoma integrirana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355680" indent="-348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Kako intenzivno lahko odbiramo?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355680" indent="-348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Trajnostna strategija?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  <p:pic>
        <p:nvPicPr>
          <p:cNvPr id="135" name="Picture 3" descr=""/>
          <p:cNvPicPr/>
          <p:nvPr/>
        </p:nvPicPr>
        <p:blipFill>
          <a:blip r:embed="rId1"/>
          <a:stretch/>
        </p:blipFill>
        <p:spPr>
          <a:xfrm>
            <a:off x="7200000" y="22320"/>
            <a:ext cx="2928600" cy="29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26280" y="1376640"/>
            <a:ext cx="10078200" cy="54320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952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z optimiziranimi prispevki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46040" y="1395360"/>
            <a:ext cx="9176400" cy="50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Največji genetski napredek?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genomska selekcija, hitrejše obračanje očetov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Največja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</a:t>
            </a:r>
            <a:r>
              <a:rPr b="0" lang="en-GB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učinkovitost pretvorbe?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Hibridna uporaba PT, GT očetov in hitrejše obračanje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0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Optimizirati ali ne optimizirati?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Izboljša učinkovitost pretvorbe vseh scenarijev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Več napredka, ista izguba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Isti napredek, manjša izguba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293760" y="331920"/>
            <a:ext cx="8827200" cy="10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Picture 4" descr=""/>
          <p:cNvPicPr/>
          <p:nvPr/>
        </p:nvPicPr>
        <p:blipFill>
          <a:blip r:embed="rId1"/>
          <a:stretch/>
        </p:blipFill>
        <p:spPr>
          <a:xfrm>
            <a:off x="7958880" y="1996560"/>
            <a:ext cx="464040" cy="378360"/>
          </a:xfrm>
          <a:prstGeom prst="rect">
            <a:avLst/>
          </a:prstGeom>
          <a:ln>
            <a:noFill/>
          </a:ln>
        </p:spPr>
      </p:pic>
      <p:pic>
        <p:nvPicPr>
          <p:cNvPr id="304" name="Picture 5" descr=""/>
          <p:cNvPicPr/>
          <p:nvPr/>
        </p:nvPicPr>
        <p:blipFill>
          <a:blip r:embed="rId2"/>
          <a:stretch/>
        </p:blipFill>
        <p:spPr>
          <a:xfrm>
            <a:off x="8964000" y="3580560"/>
            <a:ext cx="464040" cy="37836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2952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Zaključki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19760" y="1613520"/>
            <a:ext cx="9153000" cy="49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89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89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91520" y="2664000"/>
            <a:ext cx="310536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kratko- in dolgoročni 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587760" y="2701800"/>
            <a:ext cx="3105360" cy="13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omejitev inbridinga in zagotovitev dolgoročnega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827760" y="2701800"/>
            <a:ext cx="3105360" cy="16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zagotavljati konkurenčnost na mednarodnem trgu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4760" cy="1284120"/>
          </a:xfrm>
          <a:prstGeom prst="rect">
            <a:avLst/>
          </a:prstGeom>
          <a:ln w="9360"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-1080000" y="1080000"/>
            <a:ext cx="6912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6"/>
          <p:cNvSpPr/>
          <p:nvPr/>
        </p:nvSpPr>
        <p:spPr>
          <a:xfrm>
            <a:off x="419760" y="1656000"/>
            <a:ext cx="2733120" cy="7891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3744000" y="1656000"/>
            <a:ext cx="2733120" cy="7891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7056000" y="1656000"/>
            <a:ext cx="2733120" cy="78912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EKONOMSKA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UČINKOVITOST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3240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Trajnostna 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7840" y="1987560"/>
            <a:ext cx="9060480" cy="39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Načini uporabe genomske informacije: </a:t>
            </a:r>
            <a:r>
              <a:rPr b="1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Načini uporabe genomske informacije: </a:t>
            </a:r>
            <a:r>
              <a:rPr b="1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genetska variabilnost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>
              <a:lnSpc>
                <a:spcPct val="93000"/>
              </a:lnSpc>
            </a:pP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3) </a:t>
            </a:r>
            <a:r>
              <a:rPr b="1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Kontrola sorodstva</a:t>
            </a:r>
            <a:r>
              <a:rPr b="0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populacije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3280" y="30168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76000" y="23040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384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odbiramo živali z najboljšimi PV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216000" indent="-213840">
              <a:lnSpc>
                <a:spcPct val="93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samo en cilj: maksimiranje genetskega napredka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  <p:graphicFrame>
        <p:nvGraphicFramePr>
          <p:cNvPr id="149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608000" y="4230720"/>
            <a:ext cx="4490280" cy="203112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168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Selekcija na osnovi pragov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240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Način odbire očetov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3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54" name="CustomShape 3"/>
          <p:cNvSpPr/>
          <p:nvPr/>
        </p:nvSpPr>
        <p:spPr>
          <a:xfrm>
            <a:off x="1224000" y="2089080"/>
            <a:ext cx="237240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4716360" y="1584360"/>
            <a:ext cx="859320" cy="356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3816360" y="2062080"/>
            <a:ext cx="26614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7705800" y="158436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7"/>
          <p:cNvSpPr/>
          <p:nvPr/>
        </p:nvSpPr>
        <p:spPr>
          <a:xfrm>
            <a:off x="6551640" y="2062080"/>
            <a:ext cx="280404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8"/>
          <p:cNvSpPr/>
          <p:nvPr/>
        </p:nvSpPr>
        <p:spPr>
          <a:xfrm>
            <a:off x="2198520" y="160344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9"/>
          <p:cNvSpPr/>
          <p:nvPr/>
        </p:nvSpPr>
        <p:spPr>
          <a:xfrm>
            <a:off x="2200320" y="160344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2162160" y="1584360"/>
            <a:ext cx="498960" cy="3564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Table 1"/>
          <p:cNvGraphicFramePr/>
          <p:nvPr/>
        </p:nvGraphicFramePr>
        <p:xfrm>
          <a:off x="864000" y="3492000"/>
          <a:ext cx="8999640" cy="2618640"/>
        </p:xfrm>
        <a:graphic>
          <a:graphicData uri="http://schemas.openxmlformats.org/drawingml/2006/table">
            <a:tbl>
              <a:tblPr/>
              <a:tblGrid>
                <a:gridCol w="1319040"/>
                <a:gridCol w="407772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Scenariji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Katere očete uporabimo?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Kako očete uporabljamo?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1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oče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GT-BM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 za bikovske matere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" name="CustomShape 2"/>
          <p:cNvSpPr/>
          <p:nvPr/>
        </p:nvSpPr>
        <p:spPr>
          <a:xfrm>
            <a:off x="3240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222768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230076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>
            <a:off x="222768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2270520" y="4860360"/>
            <a:ext cx="859320" cy="356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230076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2272320" y="590292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2269080" y="539892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2270520" y="4320000"/>
            <a:ext cx="498960" cy="3564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4040" cy="378360"/>
          </a:xfrm>
          <a:prstGeom prst="rect">
            <a:avLst/>
          </a:prstGeom>
          <a:ln>
            <a:noFill/>
          </a:ln>
        </p:spPr>
      </p:pic>
      <p:pic>
        <p:nvPicPr>
          <p:cNvPr id="173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18200" cy="324360"/>
          </a:xfrm>
          <a:prstGeom prst="rect">
            <a:avLst/>
          </a:prstGeom>
          <a:ln>
            <a:noFill/>
          </a:ln>
        </p:spPr>
      </p:pic>
      <p:sp>
        <p:nvSpPr>
          <p:cNvPr id="174" name="CustomShape 11"/>
          <p:cNvSpPr/>
          <p:nvPr/>
        </p:nvSpPr>
        <p:spPr>
          <a:xfrm>
            <a:off x="6300000" y="2880000"/>
            <a:ext cx="3886560" cy="3958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2"/>
          <p:cNvSpPr/>
          <p:nvPr/>
        </p:nvSpPr>
        <p:spPr>
          <a:xfrm>
            <a:off x="1224000" y="2089800"/>
            <a:ext cx="237240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3"/>
          <p:cNvSpPr/>
          <p:nvPr/>
        </p:nvSpPr>
        <p:spPr>
          <a:xfrm>
            <a:off x="4716360" y="1585080"/>
            <a:ext cx="859320" cy="356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4"/>
          <p:cNvSpPr/>
          <p:nvPr/>
        </p:nvSpPr>
        <p:spPr>
          <a:xfrm>
            <a:off x="3816360" y="2062800"/>
            <a:ext cx="26614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5"/>
          <p:cNvSpPr/>
          <p:nvPr/>
        </p:nvSpPr>
        <p:spPr>
          <a:xfrm>
            <a:off x="7705800" y="158508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6"/>
          <p:cNvSpPr/>
          <p:nvPr/>
        </p:nvSpPr>
        <p:spPr>
          <a:xfrm>
            <a:off x="6551640" y="2062800"/>
            <a:ext cx="280404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17"/>
          <p:cNvSpPr/>
          <p:nvPr/>
        </p:nvSpPr>
        <p:spPr>
          <a:xfrm>
            <a:off x="2198520" y="160416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18"/>
          <p:cNvSpPr/>
          <p:nvPr/>
        </p:nvSpPr>
        <p:spPr>
          <a:xfrm>
            <a:off x="2200320" y="160416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19"/>
          <p:cNvSpPr/>
          <p:nvPr/>
        </p:nvSpPr>
        <p:spPr>
          <a:xfrm>
            <a:off x="2162160" y="1585080"/>
            <a:ext cx="498960" cy="3564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326520" cy="598788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3168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Genetski napredek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9072000" y="4248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2,4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9072000" y="3600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5eb1d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3,4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9072000" y="3024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4,2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9072000" y="2592000"/>
            <a:ext cx="57492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4,8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 1"/>
          <p:cNvGraphicFramePr/>
          <p:nvPr/>
        </p:nvGraphicFramePr>
        <p:xfrm>
          <a:off x="864000" y="3492000"/>
          <a:ext cx="8999640" cy="2618640"/>
        </p:xfrm>
        <a:graphic>
          <a:graphicData uri="http://schemas.openxmlformats.org/drawingml/2006/table">
            <a:tbl>
              <a:tblPr/>
              <a:tblGrid>
                <a:gridCol w="1319040"/>
                <a:gridCol w="407772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Scenariji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Katere očete uporabimo?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Kako očete uporabljamo?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 očetov / 1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oče / 5 let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GT-PT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GT-BM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 za bikovske matere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očetje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0" name="CustomShape 2"/>
          <p:cNvSpPr/>
          <p:nvPr/>
        </p:nvSpPr>
        <p:spPr>
          <a:xfrm>
            <a:off x="324000" y="122400"/>
            <a:ext cx="8242920" cy="9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Scenariji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22768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230076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"/>
          <p:cNvSpPr/>
          <p:nvPr/>
        </p:nvSpPr>
        <p:spPr>
          <a:xfrm>
            <a:off x="222768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6"/>
          <p:cNvSpPr/>
          <p:nvPr/>
        </p:nvSpPr>
        <p:spPr>
          <a:xfrm>
            <a:off x="2270520" y="4860360"/>
            <a:ext cx="859320" cy="356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2300760" y="435600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8"/>
          <p:cNvSpPr/>
          <p:nvPr/>
        </p:nvSpPr>
        <p:spPr>
          <a:xfrm>
            <a:off x="2272320" y="590292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2269080" y="539892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2270520" y="4320000"/>
            <a:ext cx="498960" cy="3564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69" descr=""/>
          <p:cNvPicPr/>
          <p:nvPr/>
        </p:nvPicPr>
        <p:blipFill>
          <a:blip r:embed="rId1"/>
          <a:stretch/>
        </p:blipFill>
        <p:spPr>
          <a:xfrm>
            <a:off x="8244000" y="5019480"/>
            <a:ext cx="464040" cy="378360"/>
          </a:xfrm>
          <a:prstGeom prst="rect">
            <a:avLst/>
          </a:prstGeom>
          <a:ln>
            <a:noFill/>
          </a:ln>
        </p:spPr>
      </p:pic>
      <p:sp>
        <p:nvSpPr>
          <p:cNvPr id="200" name="CustomShape 11"/>
          <p:cNvSpPr/>
          <p:nvPr/>
        </p:nvSpPr>
        <p:spPr>
          <a:xfrm>
            <a:off x="1224000" y="2089800"/>
            <a:ext cx="237240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Progeno testirani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4716360" y="1585080"/>
            <a:ext cx="859320" cy="356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GT-PT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3"/>
          <p:cNvSpPr/>
          <p:nvPr/>
        </p:nvSpPr>
        <p:spPr>
          <a:xfrm>
            <a:off x="3816360" y="2062800"/>
            <a:ext cx="26614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Preselekcija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 gEBV – progeno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4"/>
          <p:cNvSpPr/>
          <p:nvPr/>
        </p:nvSpPr>
        <p:spPr>
          <a:xfrm>
            <a:off x="7705800" y="1585080"/>
            <a:ext cx="498960" cy="35640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"/>
          <p:cNvSpPr/>
          <p:nvPr/>
        </p:nvSpPr>
        <p:spPr>
          <a:xfrm>
            <a:off x="6551640" y="2062800"/>
            <a:ext cx="280404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Genomski testirani očetje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6"/>
          <p:cNvSpPr/>
          <p:nvPr/>
        </p:nvSpPr>
        <p:spPr>
          <a:xfrm>
            <a:off x="2198520" y="160416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2200320" y="1604160"/>
            <a:ext cx="4705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8"/>
          <p:cNvSpPr/>
          <p:nvPr/>
        </p:nvSpPr>
        <p:spPr>
          <a:xfrm>
            <a:off x="2162160" y="1585080"/>
            <a:ext cx="498960" cy="3564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7884360" y="5526720"/>
            <a:ext cx="804240" cy="3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2011-03-09T08:55:41Z</dcterms:created>
  <dc:creator>Ela Zilic</dc:creator>
  <dc:description/>
  <dc:language>en-GB</dc:language>
  <cp:lastModifiedBy/>
  <cp:lastPrinted>1601-01-01T00:00:00Z</cp:lastPrinted>
  <dcterms:modified xsi:type="dcterms:W3CDTF">2019-12-20T09:32:48Z</dcterms:modified>
  <cp:revision>334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